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8" r:id="rId14"/>
    <p:sldId id="269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3414" autoAdjust="0"/>
  </p:normalViewPr>
  <p:slideViewPr>
    <p:cSldViewPr snapToGrid="0">
      <p:cViewPr>
        <p:scale>
          <a:sx n="62" d="100"/>
          <a:sy n="62" d="100"/>
        </p:scale>
        <p:origin x="835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05915-764F-402F-A474-05112F2134A4}" type="datetimeFigureOut">
              <a:rPr lang="en-US" smtClean="0"/>
              <a:t>15-Jun-15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82A03-3A6A-4160-9DE1-8FDA44FC9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99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 flowchart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82A03-3A6A-4160-9DE1-8FDA44FC91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22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ROTATION INVARIANT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82A03-3A6A-4160-9DE1-8FDA44FC91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31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Second</a:t>
            </a:r>
            <a:r>
              <a:rPr lang="en-US" baseline="0" dirty="0" smtClean="0"/>
              <a:t> block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82A03-3A6A-4160-9DE1-8FDA44FC91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38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ESTIMATES conditional </a:t>
            </a:r>
            <a:r>
              <a:rPr lang="en-US" dirty="0" err="1" smtClean="0"/>
              <a:t>prob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82A03-3A6A-4160-9DE1-8FDA44FC91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53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0158-8551-45C6-B43D-9159D95CE938}" type="datetimeFigureOut">
              <a:rPr lang="en-US" smtClean="0"/>
              <a:t>15-Jun-15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10C-9FAF-497B-8321-A62441FF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01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0158-8551-45C6-B43D-9159D95CE938}" type="datetimeFigureOut">
              <a:rPr lang="en-US" smtClean="0"/>
              <a:t>15-Jun-15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10C-9FAF-497B-8321-A62441FF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1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0158-8551-45C6-B43D-9159D95CE938}" type="datetimeFigureOut">
              <a:rPr lang="en-US" smtClean="0"/>
              <a:t>15-Jun-15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10C-9FAF-497B-8321-A62441FF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81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0158-8551-45C6-B43D-9159D95CE938}" type="datetimeFigureOut">
              <a:rPr lang="en-US" smtClean="0"/>
              <a:t>15-Jun-15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10C-9FAF-497B-8321-A62441FF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93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0158-8551-45C6-B43D-9159D95CE938}" type="datetimeFigureOut">
              <a:rPr lang="en-US" smtClean="0"/>
              <a:t>15-Jun-15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10C-9FAF-497B-8321-A62441FF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47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0158-8551-45C6-B43D-9159D95CE938}" type="datetimeFigureOut">
              <a:rPr lang="en-US" smtClean="0"/>
              <a:t>15-Jun-15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10C-9FAF-497B-8321-A62441FF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0158-8551-45C6-B43D-9159D95CE938}" type="datetimeFigureOut">
              <a:rPr lang="en-US" smtClean="0"/>
              <a:t>15-Jun-15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10C-9FAF-497B-8321-A62441FF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39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0158-8551-45C6-B43D-9159D95CE938}" type="datetimeFigureOut">
              <a:rPr lang="en-US" smtClean="0"/>
              <a:t>15-Jun-15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10C-9FAF-497B-8321-A62441FF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24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0158-8551-45C6-B43D-9159D95CE938}" type="datetimeFigureOut">
              <a:rPr lang="en-US" smtClean="0"/>
              <a:t>15-Jun-15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10C-9FAF-497B-8321-A62441FF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3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0158-8551-45C6-B43D-9159D95CE938}" type="datetimeFigureOut">
              <a:rPr lang="en-US" smtClean="0"/>
              <a:t>15-Jun-15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10C-9FAF-497B-8321-A62441FF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02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0158-8551-45C6-B43D-9159D95CE938}" type="datetimeFigureOut">
              <a:rPr lang="en-US" smtClean="0"/>
              <a:t>15-Jun-15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10C-9FAF-497B-8321-A62441FF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87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20158-8551-45C6-B43D-9159D95CE938}" type="datetimeFigureOut">
              <a:rPr lang="en-US" smtClean="0"/>
              <a:t>15-Jun-15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9510C-9FAF-497B-8321-A62441FF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65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Mitosis Event Detection and Quantification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Student: Gerda Bortsova</a:t>
            </a:r>
          </a:p>
          <a:p>
            <a:r>
              <a:rPr lang="en-US" dirty="0" smtClean="0"/>
              <a:t>Supervisors: Dr. Lichao Wang, Dr. Carsten Marr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781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Features: template matching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Problem: cells may have different sizes and  not exactly circular shape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Solution: search only for a single template, but for it’s linear transformations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143" y="1825625"/>
            <a:ext cx="1733550" cy="1733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618" y="4203013"/>
            <a:ext cx="781050" cy="781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960" y="4203013"/>
            <a:ext cx="1203109" cy="781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7030">
            <a:off x="9654616" y="4203013"/>
            <a:ext cx="1203109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74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Features: template matching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Other drawbacks:</a:t>
            </a:r>
          </a:p>
          <a:p>
            <a:r>
              <a:rPr lang="en-US" dirty="0" smtClean="0"/>
              <a:t>Depends on choice of the template -&gt; time-consuming to choose a good set of templates</a:t>
            </a:r>
          </a:p>
          <a:p>
            <a:r>
              <a:rPr lang="en-US" dirty="0" smtClean="0"/>
              <a:t>Gives false positives (and negatives) -&gt; use in combination with other features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178" y="2234772"/>
            <a:ext cx="889248" cy="889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792" y="2234772"/>
            <a:ext cx="889248" cy="889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445" y="2234772"/>
            <a:ext cx="889248" cy="889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178" y="3533166"/>
            <a:ext cx="3749783" cy="298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0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Features: histogram of gradients (</a:t>
            </a:r>
            <a:r>
              <a:rPr lang="en-US" dirty="0" err="1" smtClean="0"/>
              <a:t>HoG</a:t>
            </a:r>
            <a:r>
              <a:rPr lang="en-US" dirty="0" smtClean="0"/>
              <a:t>)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Good representation of shape of the object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2" t="6594" r="24797" b="11476"/>
          <a:stretch/>
        </p:blipFill>
        <p:spPr>
          <a:xfrm>
            <a:off x="3525794" y="2431106"/>
            <a:ext cx="5140411" cy="405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77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histogram of gradients (</a:t>
            </a:r>
            <a:r>
              <a:rPr lang="en-US" dirty="0" err="1"/>
              <a:t>HoG</a:t>
            </a:r>
            <a:r>
              <a:rPr lang="en-US" dirty="0"/>
              <a:t>)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</a:t>
            </a:r>
            <a:r>
              <a:rPr lang="en-US" dirty="0" err="1"/>
              <a:t>HoG</a:t>
            </a:r>
            <a:r>
              <a:rPr lang="en-US" dirty="0"/>
              <a:t> not only at cell’s time frame, but from next frame for mother and previous for daughter: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5" t="11622" r="27133" b="18064"/>
          <a:stretch/>
        </p:blipFill>
        <p:spPr>
          <a:xfrm>
            <a:off x="1277167" y="2988547"/>
            <a:ext cx="3603752" cy="3622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7" t="10807" r="37669" b="18710"/>
          <a:stretch/>
        </p:blipFill>
        <p:spPr>
          <a:xfrm>
            <a:off x="6907427" y="2974588"/>
            <a:ext cx="3726839" cy="36081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10467" y="3890083"/>
            <a:ext cx="1167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/>
              <a:t>+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272735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Features: histogram of gradients (</a:t>
            </a:r>
            <a:r>
              <a:rPr lang="en-US" dirty="0" err="1" smtClean="0"/>
              <a:t>HoG</a:t>
            </a:r>
            <a:r>
              <a:rPr lang="en-US" dirty="0" smtClean="0"/>
              <a:t>)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 choose number of cells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9" t="24246" r="29052" b="13574"/>
          <a:stretch/>
        </p:blipFill>
        <p:spPr>
          <a:xfrm>
            <a:off x="411218" y="2922299"/>
            <a:ext cx="1623346" cy="16132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5" t="11622" r="27133" b="18064"/>
          <a:stretch/>
        </p:blipFill>
        <p:spPr>
          <a:xfrm>
            <a:off x="4436046" y="2922295"/>
            <a:ext cx="1604994" cy="16132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3" t="16445" r="37971" b="12040"/>
          <a:stretch/>
        </p:blipFill>
        <p:spPr>
          <a:xfrm>
            <a:off x="6195946" y="2922293"/>
            <a:ext cx="1591482" cy="16132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8" t="15314" r="27560" b="17005"/>
          <a:stretch/>
        </p:blipFill>
        <p:spPr>
          <a:xfrm>
            <a:off x="8298148" y="2922299"/>
            <a:ext cx="1652538" cy="16249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5" t="18970" r="32902" b="13474"/>
          <a:stretch/>
        </p:blipFill>
        <p:spPr>
          <a:xfrm>
            <a:off x="10105591" y="2922293"/>
            <a:ext cx="1662523" cy="16132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3" t="10202" r="33716" b="26121"/>
          <a:stretch/>
        </p:blipFill>
        <p:spPr>
          <a:xfrm>
            <a:off x="2209891" y="2922296"/>
            <a:ext cx="1715436" cy="16132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06663" y="2300830"/>
            <a:ext cx="190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3X3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089569" y="2300827"/>
            <a:ext cx="190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4X4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033912" y="2300827"/>
            <a:ext cx="190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5X5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71966" y="4657893"/>
            <a:ext cx="190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81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054872" y="4657890"/>
            <a:ext cx="190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144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999215" y="4657890"/>
            <a:ext cx="190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255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31623" y="4657889"/>
            <a:ext cx="190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Parameters:</a:t>
            </a:r>
            <a:endParaRPr lang="en-US" sz="2400" b="1" dirty="0"/>
          </a:p>
        </p:txBody>
      </p:sp>
      <p:sp>
        <p:nvSpPr>
          <p:cNvPr id="18" name="Right Arrow 17"/>
          <p:cNvSpPr/>
          <p:nvPr/>
        </p:nvSpPr>
        <p:spPr>
          <a:xfrm>
            <a:off x="1197240" y="5119554"/>
            <a:ext cx="9679642" cy="76611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>
            <a:off x="1197240" y="5953116"/>
            <a:ext cx="9679642" cy="766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Descriptiveness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026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Features: </a:t>
            </a:r>
            <a:r>
              <a:rPr lang="en-US" dirty="0"/>
              <a:t>SIFT (</a:t>
            </a:r>
            <a:r>
              <a:rPr lang="en-US" dirty="0" smtClean="0"/>
              <a:t>Scale-Invariant Feature Transform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Finds interesting points (</a:t>
            </a:r>
            <a:r>
              <a:rPr lang="en-US" dirty="0" err="1" smtClean="0"/>
              <a:t>keypoints</a:t>
            </a:r>
            <a:r>
              <a:rPr lang="en-US" dirty="0" smtClean="0"/>
              <a:t>) in both source and target images</a:t>
            </a:r>
          </a:p>
          <a:p>
            <a:r>
              <a:rPr lang="en-US" dirty="0" smtClean="0"/>
              <a:t>Finds closest points on the target image to points on the source by comparing their </a:t>
            </a:r>
            <a:r>
              <a:rPr lang="en-US" dirty="0" err="1" smtClean="0"/>
              <a:t>HoGs</a:t>
            </a:r>
            <a:endParaRPr lang="en-US" dirty="0" smtClean="0"/>
          </a:p>
          <a:p>
            <a:r>
              <a:rPr lang="en-US" sz="3200" dirty="0" smtClean="0">
                <a:solidFill>
                  <a:srgbClr val="C00000"/>
                </a:solidFill>
              </a:rPr>
              <a:t>Fails: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802769"/>
            <a:ext cx="2514600" cy="1733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3773186"/>
            <a:ext cx="2514600" cy="1733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3807961"/>
            <a:ext cx="2514600" cy="1733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3802769"/>
            <a:ext cx="2514600" cy="17335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2500" y="5659395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(Trying to find template on the image it was taken from.)</a:t>
            </a:r>
            <a:endParaRPr lang="en-US" dirty="0"/>
          </a:p>
        </p:txBody>
      </p:sp>
      <p:sp>
        <p:nvSpPr>
          <p:cNvPr id="9" name="Up Arrow 8"/>
          <p:cNvSpPr/>
          <p:nvPr/>
        </p:nvSpPr>
        <p:spPr>
          <a:xfrm>
            <a:off x="2496064" y="5040762"/>
            <a:ext cx="370703" cy="61863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20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features for both type of cells</a:t>
            </a:r>
          </a:p>
          <a:p>
            <a:r>
              <a:rPr lang="en-US" dirty="0" smtClean="0"/>
              <a:t>Train two classifiers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3200" dirty="0" smtClean="0">
                <a:solidFill>
                  <a:srgbClr val="C00000"/>
                </a:solidFill>
              </a:rPr>
              <a:t>Try every possible location m of mother cell, d1 and d2 of daughter cells and choose one with highest joint likelihood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t="69189" r="61153" b="17391"/>
          <a:stretch/>
        </p:blipFill>
        <p:spPr>
          <a:xfrm>
            <a:off x="1373793" y="3307734"/>
            <a:ext cx="984301" cy="984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8" t="69188" r="60920" b="17392"/>
          <a:stretch/>
        </p:blipFill>
        <p:spPr>
          <a:xfrm>
            <a:off x="5706801" y="3316366"/>
            <a:ext cx="1036108" cy="9843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0" t="69419" r="61483" b="17396"/>
          <a:stretch/>
        </p:blipFill>
        <p:spPr>
          <a:xfrm>
            <a:off x="2562201" y="3325002"/>
            <a:ext cx="962716" cy="967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4" t="69424" r="61324" b="16920"/>
          <a:stretch/>
        </p:blipFill>
        <p:spPr>
          <a:xfrm>
            <a:off x="4444618" y="3295894"/>
            <a:ext cx="1036108" cy="10015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61596" y="2888202"/>
                <a:ext cx="7639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596" y="2888202"/>
                <a:ext cx="763926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842892" y="2888202"/>
                <a:ext cx="7639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892" y="2888202"/>
                <a:ext cx="763926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8" t="69188" r="60920" b="17392"/>
          <a:stretch/>
        </p:blipFill>
        <p:spPr>
          <a:xfrm>
            <a:off x="8311379" y="3292309"/>
            <a:ext cx="1036108" cy="9843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8" t="69188" r="60920" b="17392"/>
          <a:stretch/>
        </p:blipFill>
        <p:spPr>
          <a:xfrm>
            <a:off x="9592627" y="3292309"/>
            <a:ext cx="1036108" cy="984301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2977785" y="3718663"/>
            <a:ext cx="131548" cy="131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141237" y="3480228"/>
            <a:ext cx="131548" cy="1315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175198" y="3615165"/>
            <a:ext cx="131548" cy="13154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011012" y="3746713"/>
                <a:ext cx="452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012" y="3746713"/>
                <a:ext cx="452368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889588" y="3610401"/>
                <a:ext cx="497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9588" y="3610401"/>
                <a:ext cx="49718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755706" y="3242444"/>
                <a:ext cx="497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99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9999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9999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9999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706" y="3242444"/>
                <a:ext cx="497187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/>
          <p:cNvSpPr/>
          <p:nvPr/>
        </p:nvSpPr>
        <p:spPr>
          <a:xfrm>
            <a:off x="10393388" y="3544627"/>
            <a:ext cx="131548" cy="1315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742824" y="3730904"/>
            <a:ext cx="131548" cy="13154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0119512" y="3562047"/>
                <a:ext cx="497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99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9999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9999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9999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512" y="3562047"/>
                <a:ext cx="49718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714119" y="3746713"/>
                <a:ext cx="497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4119" y="3746713"/>
                <a:ext cx="497187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8311379" y="2520778"/>
            <a:ext cx="231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Ambiguity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825929" y="3130739"/>
            <a:ext cx="753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rgbClr val="C00000"/>
                </a:solidFill>
              </a:rPr>
              <a:t>?</a:t>
            </a:r>
            <a:endParaRPr lang="en-US" sz="7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52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joint likelihood: Bayes 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Employ Bayes’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807946" y="3187119"/>
                <a:ext cx="31148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sz="2800" i="1" dirty="0">
                          <a:latin typeface="Cambria Math" panose="02040503050406030204" pitchFamily="18" charset="0"/>
                        </a:rPr>
                        <m:t>µ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946" y="3187119"/>
                <a:ext cx="3114892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529480" y="3341007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of mother classifier</a:t>
            </a:r>
            <a:endParaRPr lang="en-US" dirty="0"/>
          </a:p>
        </p:txBody>
      </p:sp>
      <p:cxnSp>
        <p:nvCxnSpPr>
          <p:cNvPr id="8" name="Straight Arrow Connector 7"/>
          <p:cNvCxnSpPr>
            <a:endCxn id="5" idx="0"/>
          </p:cNvCxnSpPr>
          <p:nvPr/>
        </p:nvCxnSpPr>
        <p:spPr>
          <a:xfrm flipH="1">
            <a:off x="2889789" y="2656703"/>
            <a:ext cx="2806676" cy="68430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4" idx="0"/>
          </p:cNvCxnSpPr>
          <p:nvPr/>
        </p:nvCxnSpPr>
        <p:spPr>
          <a:xfrm>
            <a:off x="8377881" y="2656703"/>
            <a:ext cx="987511" cy="5304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573243" y="3187119"/>
                <a:ext cx="30455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dirty="0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sz="2800" i="1" dirty="0">
                          <a:latin typeface="Cambria Math" panose="02040503050406030204" pitchFamily="18" charset="0"/>
                        </a:rPr>
                        <m:t>µ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243" y="3187119"/>
                <a:ext cx="304551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H="1">
            <a:off x="6419146" y="2656703"/>
            <a:ext cx="532828" cy="5304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006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joint likelihood: Bayes </a:t>
            </a:r>
            <a:r>
              <a:rPr lang="en-US" dirty="0" smtClean="0"/>
              <a:t>II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 more feasible variant: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Drawbacks:</a:t>
                </a:r>
              </a:p>
              <a:p>
                <a:pPr lvl="1"/>
                <a:r>
                  <a:rPr lang="en-US" dirty="0" smtClean="0"/>
                  <a:t>probability </a:t>
                </a:r>
                <a:r>
                  <a:rPr lang="en-US" dirty="0"/>
                  <a:t>estimates could be </a:t>
                </a:r>
                <a:r>
                  <a:rPr lang="en-US" dirty="0" smtClean="0"/>
                  <a:t>inaccurate</a:t>
                </a:r>
              </a:p>
              <a:p>
                <a:pPr lvl="1"/>
                <a:r>
                  <a:rPr lang="en-US" dirty="0" smtClean="0"/>
                  <a:t>restricted in number of factors to incorporate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807946" y="3187119"/>
                <a:ext cx="31148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sz="2800" i="1" dirty="0">
                          <a:latin typeface="Cambria Math" panose="02040503050406030204" pitchFamily="18" charset="0"/>
                        </a:rPr>
                        <m:t>µ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946" y="3187119"/>
                <a:ext cx="3114892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529480" y="3341007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of mother classifier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03890" y="3341007"/>
            <a:ext cx="287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of daughter classifier</a:t>
            </a:r>
            <a:endParaRPr lang="en-US" dirty="0"/>
          </a:p>
        </p:txBody>
      </p:sp>
      <p:cxnSp>
        <p:nvCxnSpPr>
          <p:cNvPr id="7" name="Straight Arrow Connector 6"/>
          <p:cNvCxnSpPr>
            <a:endCxn id="5" idx="0"/>
          </p:cNvCxnSpPr>
          <p:nvPr/>
        </p:nvCxnSpPr>
        <p:spPr>
          <a:xfrm flipH="1">
            <a:off x="2889789" y="2656703"/>
            <a:ext cx="3206211" cy="68430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6" idx="0"/>
          </p:cNvCxnSpPr>
          <p:nvPr/>
        </p:nvCxnSpPr>
        <p:spPr>
          <a:xfrm flipH="1">
            <a:off x="5940437" y="2631989"/>
            <a:ext cx="1127628" cy="7090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4" idx="0"/>
          </p:cNvCxnSpPr>
          <p:nvPr/>
        </p:nvCxnSpPr>
        <p:spPr>
          <a:xfrm>
            <a:off x="8377881" y="2656703"/>
            <a:ext cx="987511" cy="5304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788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Random Field (CRF) formulation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3268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endParaRPr lang="en-US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{(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∏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∊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nary>
                        <m:naryPr>
                          <m:chr m:val="∏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)∊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nary>
                        <m:naryPr>
                          <m:chr m:val="∏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∊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3268"/>
                <a:ext cx="10515600" cy="435133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Group 103"/>
          <p:cNvGrpSpPr/>
          <p:nvPr/>
        </p:nvGrpSpPr>
        <p:grpSpPr>
          <a:xfrm>
            <a:off x="7513077" y="1500874"/>
            <a:ext cx="3476881" cy="3043410"/>
            <a:chOff x="3068077" y="1437374"/>
            <a:chExt cx="3476881" cy="30434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Oval 3"/>
                <p:cNvSpPr/>
                <p:nvPr/>
              </p:nvSpPr>
              <p:spPr>
                <a:xfrm>
                  <a:off x="3068077" y="3386948"/>
                  <a:ext cx="506627" cy="506627"/>
                </a:xfrm>
                <a:prstGeom prst="ellips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Oval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8077" y="3386948"/>
                  <a:ext cx="506627" cy="506627"/>
                </a:xfrm>
                <a:prstGeom prst="ellipse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4506613" y="2645541"/>
                  <a:ext cx="506627" cy="506627"/>
                </a:xfrm>
                <a:prstGeom prst="ellips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6613" y="2645541"/>
                  <a:ext cx="506627" cy="506627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6038331" y="3386948"/>
                  <a:ext cx="506627" cy="506627"/>
                </a:xfrm>
                <a:prstGeom prst="ellips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8331" y="3386948"/>
                  <a:ext cx="506627" cy="506627"/>
                </a:xfrm>
                <a:prstGeom prst="ellipse">
                  <a:avLst/>
                </a:prstGeom>
                <a:blipFill rotWithShape="0">
                  <a:blip r:embed="rId6"/>
                  <a:stretch>
                    <a:fillRect l="-1176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4506613" y="1437374"/>
                  <a:ext cx="506627" cy="506627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6613" y="1437374"/>
                  <a:ext cx="506627" cy="506627"/>
                </a:xfrm>
                <a:prstGeom prst="ellipse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5" idx="0"/>
              <a:endCxn id="7" idx="4"/>
            </p:cNvCxnSpPr>
            <p:nvPr/>
          </p:nvCxnSpPr>
          <p:spPr>
            <a:xfrm flipV="1">
              <a:off x="4759927" y="1944001"/>
              <a:ext cx="0" cy="7015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4" idx="6"/>
              <a:endCxn id="6" idx="2"/>
            </p:cNvCxnSpPr>
            <p:nvPr/>
          </p:nvCxnSpPr>
          <p:spPr>
            <a:xfrm>
              <a:off x="3574704" y="3640262"/>
              <a:ext cx="246362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2"/>
              <a:endCxn id="4" idx="7"/>
            </p:cNvCxnSpPr>
            <p:nvPr/>
          </p:nvCxnSpPr>
          <p:spPr>
            <a:xfrm flipH="1">
              <a:off x="3500510" y="2898855"/>
              <a:ext cx="1006103" cy="5622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" idx="1"/>
              <a:endCxn id="5" idx="6"/>
            </p:cNvCxnSpPr>
            <p:nvPr/>
          </p:nvCxnSpPr>
          <p:spPr>
            <a:xfrm flipH="1" flipV="1">
              <a:off x="5013240" y="2898855"/>
              <a:ext cx="1099285" cy="5622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7" idx="5"/>
              <a:endCxn id="6" idx="0"/>
            </p:cNvCxnSpPr>
            <p:nvPr/>
          </p:nvCxnSpPr>
          <p:spPr>
            <a:xfrm>
              <a:off x="4939046" y="1869807"/>
              <a:ext cx="1352599" cy="15171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4531326" y="2064014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1326" y="2064014"/>
                  <a:ext cx="457200" cy="45720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5195" r="-25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Connector 62"/>
            <p:cNvCxnSpPr>
              <a:stCxn id="7" idx="3"/>
              <a:endCxn id="4" idx="0"/>
            </p:cNvCxnSpPr>
            <p:nvPr/>
          </p:nvCxnSpPr>
          <p:spPr>
            <a:xfrm flipH="1">
              <a:off x="3321391" y="1869807"/>
              <a:ext cx="1259416" cy="15171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3738226" y="2963130"/>
                  <a:ext cx="586774" cy="4572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226" y="2963130"/>
                  <a:ext cx="586774" cy="45720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7071" r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>
                  <a:off x="3739473" y="2367461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9473" y="2367461"/>
                  <a:ext cx="457200" cy="45720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5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5323179" y="2367461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3179" y="2367461"/>
                  <a:ext cx="457200" cy="45720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6494" r="-12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5194853" y="2954461"/>
                  <a:ext cx="586774" cy="4572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853" y="2954461"/>
                  <a:ext cx="586774" cy="45720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7071" r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4363514" y="3436375"/>
                  <a:ext cx="783409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3514" y="3436375"/>
                  <a:ext cx="783409" cy="45720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/>
                <p:cNvSpPr/>
                <p:nvPr/>
              </p:nvSpPr>
              <p:spPr>
                <a:xfrm>
                  <a:off x="4454657" y="4023584"/>
                  <a:ext cx="586774" cy="4572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Rectangl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657" y="4023584"/>
                  <a:ext cx="586774" cy="45720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0204" r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Straight Connector 75"/>
            <p:cNvCxnSpPr>
              <a:stCxn id="4" idx="5"/>
              <a:endCxn id="74" idx="1"/>
            </p:cNvCxnSpPr>
            <p:nvPr/>
          </p:nvCxnSpPr>
          <p:spPr>
            <a:xfrm>
              <a:off x="3500510" y="3819381"/>
              <a:ext cx="954147" cy="4328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6" idx="3"/>
              <a:endCxn id="74" idx="3"/>
            </p:cNvCxnSpPr>
            <p:nvPr/>
          </p:nvCxnSpPr>
          <p:spPr>
            <a:xfrm flipH="1">
              <a:off x="5041431" y="3819381"/>
              <a:ext cx="1071094" cy="4328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5" idx="4"/>
              <a:endCxn id="73" idx="0"/>
            </p:cNvCxnSpPr>
            <p:nvPr/>
          </p:nvCxnSpPr>
          <p:spPr>
            <a:xfrm flipH="1">
              <a:off x="4755219" y="3152168"/>
              <a:ext cx="4708" cy="2842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0000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the problem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data: 4D (3D + time) images of intestinal crypt</a:t>
            </a:r>
          </a:p>
          <a:p>
            <a:r>
              <a:rPr lang="en-US" dirty="0" smtClean="0"/>
              <a:t>Crypt is an invagination into mucosa of intestine</a:t>
            </a:r>
          </a:p>
          <a:p>
            <a:r>
              <a:rPr lang="en-US" dirty="0" smtClean="0"/>
              <a:t>The bottom of the crypt is place where stem cells are actively proliferating to facilitate renewal of intestinal epithelium</a:t>
            </a:r>
          </a:p>
          <a:p>
            <a:r>
              <a:rPr lang="en-US" dirty="0" smtClean="0"/>
              <a:t>Patterns of cell division </a:t>
            </a:r>
            <a:r>
              <a:rPr lang="en-US" b="1" dirty="0" smtClean="0"/>
              <a:t>may be linked to diabetes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8" b="19746"/>
          <a:stretch/>
        </p:blipFill>
        <p:spPr>
          <a:xfrm>
            <a:off x="6590273" y="1372222"/>
            <a:ext cx="2303889" cy="2001173"/>
          </a:xfrm>
          <a:prstGeom prst="rect">
            <a:avLst/>
          </a:prstGeom>
        </p:spPr>
      </p:pic>
      <p:pic>
        <p:nvPicPr>
          <p:cNvPr id="5" name="Picture 4" descr="http://www.nature.com/nrg/journal/v7/n5/images/nrg1840-f1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80"/>
          <a:stretch/>
        </p:blipFill>
        <p:spPr bwMode="auto">
          <a:xfrm>
            <a:off x="9679899" y="1335151"/>
            <a:ext cx="1958466" cy="38908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Box 2"/>
          <p:cNvSpPr txBox="1"/>
          <p:nvPr/>
        </p:nvSpPr>
        <p:spPr>
          <a:xfrm>
            <a:off x="9679899" y="5226028"/>
            <a:ext cx="1958466" cy="970026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6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distribution of epithelial cell types in the mammalian small intestine. </a:t>
            </a:r>
            <a:r>
              <a:rPr lang="en-US" sz="16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[link]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9" b="11779"/>
          <a:stretch/>
        </p:blipFill>
        <p:spPr>
          <a:xfrm>
            <a:off x="6590273" y="3626932"/>
            <a:ext cx="2303889" cy="19661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90273" y="5711041"/>
            <a:ext cx="230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data: central slices.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12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CRF formulation: potentials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Unary potentials: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endParaRPr lang="en-US" b="0" dirty="0" smtClean="0"/>
              </a:p>
              <a:p>
                <a:r>
                  <a:rPr lang="en-US" dirty="0" smtClean="0"/>
                  <a:t>Binary potentials:</a:t>
                </a:r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endChr m:val="|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i="1" dirty="0">
                          <a:latin typeface="Cambria Math" panose="02040503050406030204" pitchFamily="18" charset="0"/>
                        </a:rPr>
                        <m:t>µ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endChr m:val="|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i="1" dirty="0">
                          <a:latin typeface="Cambria Math" panose="02040503050406030204" pitchFamily="18" charset="0"/>
                        </a:rPr>
                        <m:t>µ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Ternary potential: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endChr m:val="|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b="0" i="1" dirty="0">
                          <a:latin typeface="Cambria Math" panose="02040503050406030204" pitchFamily="18" charset="0"/>
                        </a:rPr>
                        <m:t>µ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272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CRF formulation: weights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In some works weights are chosen empirically. [link]</a:t>
                </a:r>
              </a:p>
              <a:p>
                <a:r>
                  <a:rPr lang="en-US" dirty="0" smtClean="0"/>
                  <a:t>Disadvantages:</a:t>
                </a:r>
              </a:p>
              <a:p>
                <a:pPr lvl="1"/>
                <a:r>
                  <a:rPr lang="en-US" dirty="0" smtClean="0"/>
                  <a:t>Requires time to tune</a:t>
                </a:r>
              </a:p>
              <a:p>
                <a:pPr lvl="1"/>
                <a:r>
                  <a:rPr lang="en-US" dirty="0" smtClean="0"/>
                  <a:t>May be inaccurate</a:t>
                </a:r>
              </a:p>
              <a:p>
                <a:r>
                  <a:rPr lang="en-US" dirty="0" smtClean="0"/>
                  <a:t>Better option: learn weights by maximizing likelihood: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</m:fNam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</m:fun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nary>
                        <m:naryPr>
                          <m:chr m:val="∏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 smtClean="0"/>
                  <a:t> - labels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err="1" smtClean="0"/>
                  <a:t>th</a:t>
                </a:r>
                <a:r>
                  <a:rPr lang="en-US" dirty="0" smtClean="0"/>
                  <a:t>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b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4668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schedule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639845"/>
              </p:ext>
            </p:extLst>
          </p:nvPr>
        </p:nvGraphicFramePr>
        <p:xfrm>
          <a:off x="838200" y="1455911"/>
          <a:ext cx="10515600" cy="4719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52641"/>
                <a:gridCol w="116295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The 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Feature extraction: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 weeks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Implement template matching with scale, rotation, reflection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week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Test template matching with different templates, choose a good subset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week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Implement </a:t>
                      </a:r>
                      <a:r>
                        <a:rPr lang="en-US" dirty="0" err="1" smtClean="0"/>
                        <a:t>HoG</a:t>
                      </a:r>
                      <a:r>
                        <a:rPr lang="en-US" dirty="0" smtClean="0"/>
                        <a:t>, color-based features and test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week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Prepare data for mothers and daughters individual detection: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week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Separate data into testing and training set (70-30) and extract features from positive samples and a set of random points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week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Train classifiers for detection of mothers and daughters: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week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 smtClean="0"/>
                        <a:t>Train random forest on the prepared data; tune the parameters with cross-validation.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week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 smtClean="0"/>
                        <a:t>Mitosis event detection with Bayes: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weeks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 smtClean="0"/>
                        <a:t>Implement mitosis detection with Bayes’ method.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week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Assess the performance.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week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738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schedule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5895348"/>
                  </p:ext>
                </p:extLst>
              </p:nvPr>
            </p:nvGraphicFramePr>
            <p:xfrm>
              <a:off x="838200" y="1529063"/>
              <a:ext cx="10515600" cy="286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6754"/>
                    <a:gridCol w="1748846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The task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Time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Prepare training data for mitosis event (joint) detection:</a:t>
                          </a:r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 week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Sample </a:t>
                          </a:r>
                          <a:r>
                            <a:rPr lang="en-US" dirty="0"/>
                            <a:t>random </a:t>
                          </a:r>
                          <a:r>
                            <a:rPr lang="en-US" dirty="0" smtClean="0"/>
                            <a:t>triples </a:t>
                          </a:r>
                          <a:r>
                            <a:rPr lang="en-US" dirty="0"/>
                            <a:t>(m, d1, d2); sample random triples using distributions </a:t>
                          </a:r>
                          <a14:m>
                            <m:oMath xmlns:m="http://schemas.openxmlformats.org/officeDocument/2006/math"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</m:d>
                            </m:oMath>
                          </a14:m>
                          <a:r>
                            <a:rPr lang="en-US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  <m: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dirty="0"/>
                            <a:t>; extract features of sampled negatives and positives</a:t>
                          </a:r>
                          <a:r>
                            <a:rPr lang="en-US" dirty="0" smtClean="0"/>
                            <a:t>.</a:t>
                          </a:r>
                        </a:p>
                      </a:txBody>
                      <a:tcPr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 week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Mitosis event detection with CRF:</a:t>
                          </a:r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 weeks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Implement CRF and learn weights.</a:t>
                          </a: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 week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dirty="0" smtClean="0"/>
                            <a:t>Assess the performance and compare with Bayes’.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 week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dirty="0" smtClean="0"/>
                            <a:t>Total: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FF99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 weeks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FF9999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5895348"/>
                  </p:ext>
                </p:extLst>
              </p:nvPr>
            </p:nvGraphicFramePr>
            <p:xfrm>
              <a:off x="838200" y="1529063"/>
              <a:ext cx="10515600" cy="286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6754"/>
                    <a:gridCol w="1748846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The task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Time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Prepare training data for mitosis event (joint) detection:</a:t>
                          </a:r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 week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9" t="-120952" r="-20083" b="-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 week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Mitosis event detection with CRF:</a:t>
                          </a:r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 weeks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Implement CRF and learn weights.</a:t>
                          </a: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 week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dirty="0" smtClean="0"/>
                            <a:t>Assess the performance and compare with Bayes’.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 week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dirty="0" smtClean="0"/>
                            <a:t>Total: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FF99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 weeks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FF9999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24927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the problem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concretely, my task is to aid biologists to measure a statistics of angle between cells arisen from division and the crypt surface. (If they are more perpendicular to the surface or more parallel.)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5" t="61625" r="42492"/>
          <a:stretch/>
        </p:blipFill>
        <p:spPr>
          <a:xfrm>
            <a:off x="3131213" y="3379253"/>
            <a:ext cx="2144833" cy="2624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40423" r="28281" b="24684"/>
          <a:stretch/>
        </p:blipFill>
        <p:spPr>
          <a:xfrm>
            <a:off x="6034443" y="3379253"/>
            <a:ext cx="3488544" cy="262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1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the problem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This includes: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Automatic extraction of crypt surface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Developing a method to measure angle between the surface and daughter cells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Detection of mitosis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2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Extraction of crypt surface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of Statistical Shape Models (SSM) was considered.</a:t>
            </a:r>
          </a:p>
          <a:p>
            <a:r>
              <a:rPr lang="en-US" dirty="0" smtClean="0"/>
              <a:t>However, the problem appeared to be easily solved by simple Flood Fill algorithm and subsequent extraction of the outmost contour by an algorithm to determine topological structure of a binary image resulting from Flood Fill.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84534"/>
            <a:ext cx="1997487" cy="1588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354" y="4284534"/>
            <a:ext cx="2003253" cy="15939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918" y="4284534"/>
            <a:ext cx="1997487" cy="1588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460" y="4287416"/>
            <a:ext cx="1997487" cy="1588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636" y="4276476"/>
            <a:ext cx="2003254" cy="15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8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method for measuring angle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Sample points of equal distance from the crypt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Interpolate using cubic spline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Calculate an angle between:</a:t>
            </a:r>
          </a:p>
          <a:p>
            <a:pPr lvl="1"/>
            <a:r>
              <a:rPr lang="en-US" sz="2800" dirty="0" smtClean="0"/>
              <a:t>a line connecting daughter cells and</a:t>
            </a:r>
          </a:p>
          <a:p>
            <a:pPr lvl="1"/>
            <a:r>
              <a:rPr lang="en-US" sz="2800" dirty="0" smtClean="0"/>
              <a:t>tangent line at the point of the crypt closest to a central point of a line segment connecting the daughters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7" t="60936" r="36771" b="6337"/>
          <a:stretch/>
        </p:blipFill>
        <p:spPr>
          <a:xfrm>
            <a:off x="5659394" y="4847292"/>
            <a:ext cx="1934411" cy="16805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9" t="49176" r="28535" b="18804"/>
          <a:stretch/>
        </p:blipFill>
        <p:spPr>
          <a:xfrm>
            <a:off x="3511377" y="4847291"/>
            <a:ext cx="1692876" cy="1680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8" t="61419" r="46319"/>
          <a:stretch/>
        </p:blipFill>
        <p:spPr>
          <a:xfrm>
            <a:off x="1334529" y="4847292"/>
            <a:ext cx="1680519" cy="16894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9" b="18333"/>
          <a:stretch/>
        </p:blipFill>
        <p:spPr>
          <a:xfrm>
            <a:off x="8373455" y="486235"/>
            <a:ext cx="3463994" cy="30853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4" t="46166" r="31207" b="24626"/>
          <a:stretch/>
        </p:blipFill>
        <p:spPr>
          <a:xfrm>
            <a:off x="8048946" y="4847291"/>
            <a:ext cx="2505526" cy="168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9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mitosis event?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Technically, a mitosis event is a set of three points:</a:t>
            </a:r>
          </a:p>
          <a:p>
            <a:pPr lvl="1"/>
            <a:r>
              <a:rPr lang="en-US" sz="2800" dirty="0" smtClean="0"/>
              <a:t>A center of mother cell</a:t>
            </a:r>
          </a:p>
          <a:p>
            <a:pPr lvl="1"/>
            <a:r>
              <a:rPr lang="en-US" sz="2800" dirty="0" smtClean="0"/>
              <a:t>Centers of daughter cells arisen from the division of mother</a:t>
            </a:r>
            <a:endParaRPr lang="en-US" sz="2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065896" y="3429000"/>
            <a:ext cx="3636490" cy="1733550"/>
            <a:chOff x="2065896" y="3429000"/>
            <a:chExt cx="3636490" cy="17335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5896" y="3429000"/>
              <a:ext cx="1733550" cy="17335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8836" y="3429000"/>
              <a:ext cx="1733550" cy="1733550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2940908" y="4151870"/>
              <a:ext cx="131548" cy="1315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558485" y="4283418"/>
              <a:ext cx="131548" cy="1315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961368" y="4151870"/>
              <a:ext cx="131548" cy="13154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2981940" y="4143180"/>
                  <a:ext cx="4523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940" y="4143180"/>
                  <a:ext cx="45236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975271" y="4137218"/>
                  <a:ext cx="4971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5271" y="4137218"/>
                  <a:ext cx="497187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557287" y="4295775"/>
                  <a:ext cx="4971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dirty="0" smtClean="0">
                                <a:solidFill>
                                  <a:srgbClr val="FF99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solidFill>
                                  <a:srgbClr val="FF9999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rgbClr val="FF9999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rgbClr val="FF9999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7287" y="4295775"/>
                  <a:ext cx="497187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/>
          <p:cNvSpPr txBox="1"/>
          <p:nvPr/>
        </p:nvSpPr>
        <p:spPr>
          <a:xfrm>
            <a:off x="2065896" y="5256534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Time Frame #97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68836" y="5256534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Time Frame #98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39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Detection of mitosis events: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rgbClr val="C00000"/>
                </a:solidFill>
              </a:rPr>
              <a:t>The first step: build two classifiers for detection of mother and daughter.</a:t>
            </a:r>
          </a:p>
          <a:p>
            <a:r>
              <a:rPr lang="en-US" sz="3200" dirty="0" smtClean="0">
                <a:solidFill>
                  <a:srgbClr val="C00000"/>
                </a:solidFill>
              </a:rPr>
              <a:t>To build classifier meaningful features are needed.</a:t>
            </a:r>
          </a:p>
          <a:p>
            <a:r>
              <a:rPr lang="en-US" dirty="0" smtClean="0"/>
              <a:t>Mother cell has particular (near-round) shape</a:t>
            </a:r>
          </a:p>
          <a:p>
            <a:r>
              <a:rPr lang="en-US" dirty="0" smtClean="0"/>
              <a:t>Features describing shape could be especially helpful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34" y="4578350"/>
            <a:ext cx="1733550" cy="1733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698" y="4578350"/>
            <a:ext cx="1733550" cy="1733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951" y="4578350"/>
            <a:ext cx="1733550" cy="1733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571" y="4578350"/>
            <a:ext cx="1733550" cy="1733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191" y="4556640"/>
            <a:ext cx="1733550" cy="1733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811" y="4556640"/>
            <a:ext cx="17335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08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Features: template matching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Choosing so-called template: image containing only the object</a:t>
            </a:r>
          </a:p>
          <a:p>
            <a:r>
              <a:rPr lang="en-US" dirty="0" smtClean="0"/>
              <a:t>At each point of target image calculate</a:t>
            </a:r>
            <a:r>
              <a:rPr lang="ru-RU" dirty="0" smtClean="0"/>
              <a:t> </a:t>
            </a:r>
            <a:r>
              <a:rPr lang="en-US" dirty="0" smtClean="0"/>
              <a:t>a similarity measure (I took cross-correlation) of a local patch and the template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042" y="1435100"/>
            <a:ext cx="781050" cy="781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715" y="3571102"/>
            <a:ext cx="3447136" cy="2740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209" y="3571102"/>
            <a:ext cx="3447136" cy="27407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03" y="3571102"/>
            <a:ext cx="3447136" cy="274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7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2935</TotalTime>
  <Words>921</Words>
  <Application>Microsoft Office PowerPoint</Application>
  <PresentationFormat>Widescreen</PresentationFormat>
  <Paragraphs>193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Times New Roman</vt:lpstr>
      <vt:lpstr>Office Theme</vt:lpstr>
      <vt:lpstr>Mitosis Event Detection and Quantification</vt:lpstr>
      <vt:lpstr>Introducing the problem I</vt:lpstr>
      <vt:lpstr>Introducing the problem II</vt:lpstr>
      <vt:lpstr>Introducing the problem II</vt:lpstr>
      <vt:lpstr>Extraction of crypt surface</vt:lpstr>
      <vt:lpstr>The method for measuring angle </vt:lpstr>
      <vt:lpstr>What is mitosis event?</vt:lpstr>
      <vt:lpstr>Detection of mitosis events: workflow</vt:lpstr>
      <vt:lpstr>Features: template matching I</vt:lpstr>
      <vt:lpstr>Features: template matching II</vt:lpstr>
      <vt:lpstr>Features: template matching III</vt:lpstr>
      <vt:lpstr>Features: histogram of gradients (HoG) I</vt:lpstr>
      <vt:lpstr>Features: histogram of gradients (HoG) II</vt:lpstr>
      <vt:lpstr>Features: histogram of gradients (HoG) II</vt:lpstr>
      <vt:lpstr>Features: SIFT (Scale-Invariant Feature Transform)</vt:lpstr>
      <vt:lpstr>The Plan</vt:lpstr>
      <vt:lpstr>Estimating joint likelihood: Bayes I</vt:lpstr>
      <vt:lpstr>Estimating joint likelihood: Bayes II</vt:lpstr>
      <vt:lpstr>Conditional Random Field (CRF) formulation</vt:lpstr>
      <vt:lpstr>CRF formulation: potentials</vt:lpstr>
      <vt:lpstr>CRF formulation: weights</vt:lpstr>
      <vt:lpstr>The schedule</vt:lpstr>
      <vt:lpstr>The schedule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Mitosis Event Detection and Quantification</dc:title>
  <dc:creator>Gerda Bortsova</dc:creator>
  <cp:lastModifiedBy>Gerda Bortsova</cp:lastModifiedBy>
  <cp:revision>87</cp:revision>
  <dcterms:created xsi:type="dcterms:W3CDTF">2015-06-12T15:52:50Z</dcterms:created>
  <dcterms:modified xsi:type="dcterms:W3CDTF">2015-06-15T19:18:11Z</dcterms:modified>
</cp:coreProperties>
</file>